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0" r:id="rId7"/>
    <p:sldId id="271" r:id="rId8"/>
    <p:sldId id="272" r:id="rId9"/>
    <p:sldId id="264" r:id="rId10"/>
    <p:sldId id="267" r:id="rId11"/>
    <p:sldId id="265" r:id="rId12"/>
    <p:sldId id="273" r:id="rId13"/>
    <p:sldId id="274" r:id="rId14"/>
    <p:sldId id="275" r:id="rId15"/>
    <p:sldId id="262" r:id="rId16"/>
    <p:sldId id="276" r:id="rId17"/>
    <p:sldId id="277" r:id="rId18"/>
    <p:sldId id="278" r:id="rId19"/>
    <p:sldId id="281" r:id="rId20"/>
    <p:sldId id="268" r:id="rId21"/>
    <p:sldId id="282" r:id="rId22"/>
    <p:sldId id="279" r:id="rId23"/>
    <p:sldId id="280" r:id="rId24"/>
    <p:sldId id="266" r:id="rId25"/>
    <p:sldId id="283" r:id="rId26"/>
    <p:sldId id="259" r:id="rId27"/>
  </p:sldIdLst>
  <p:sldSz cx="12192000" cy="6858000"/>
  <p:notesSz cx="6858000" cy="9144000"/>
  <p:embeddedFontLst>
    <p:embeddedFont>
      <p:font typeface="方正清刻本悦宋简体" panose="02010600030101010101" charset="-122"/>
      <p:regular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entury Gothic" panose="020B0502020202090204" pitchFamily="34" charset="0"/>
      <p:regular r:id="rId33"/>
      <p:bold r:id="rId34"/>
      <p:italic r:id="rId35"/>
      <p:boldItalic r:id="rId36"/>
    </p:embeddedFont>
    <p:embeddedFont>
      <p:font typeface="DokChampa" panose="020B0604020202020204" pitchFamily="34" charset="-34"/>
      <p:regular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幼圆" panose="02010509060101010101" pitchFamily="49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46E"/>
    <a:srgbClr val="F5CA95"/>
    <a:srgbClr val="A14F4C"/>
    <a:srgbClr val="F7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D15579-3F81-4D5C-AFAF-F9B2BBB9B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" r="12918" b="14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C3F92-FC1D-4F78-BCB2-CA334499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F470EE-AA74-4E4F-AAF7-F61BFCEA9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599BC-4977-4AE9-8518-CC225ED9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BFE18-9FD0-4D61-8428-D794C863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291C5-8BFD-41C8-8CCB-3A1764EE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83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45256F-1393-45C6-ABF5-1431E6E69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BF6BF0-BD5F-4054-977A-4B8434DD9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6C914-C158-4F73-B01A-175275EE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D9904-735E-4841-9CD4-D2619629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A30C0D-02F0-4FC6-98D9-AA2204E3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78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1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9DED9AE-8E9A-44B4-AF66-91FCDA714B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7" b="14680"/>
          <a:stretch/>
        </p:blipFill>
        <p:spPr>
          <a:xfrm>
            <a:off x="7663543" y="4035340"/>
            <a:ext cx="4528457" cy="2822660"/>
          </a:xfrm>
          <a:custGeom>
            <a:avLst/>
            <a:gdLst>
              <a:gd name="connsiteX0" fmla="*/ 0 w 4528457"/>
              <a:gd name="connsiteY0" fmla="*/ 0 h 2822660"/>
              <a:gd name="connsiteX1" fmla="*/ 4528457 w 4528457"/>
              <a:gd name="connsiteY1" fmla="*/ 0 h 2822660"/>
              <a:gd name="connsiteX2" fmla="*/ 4528457 w 4528457"/>
              <a:gd name="connsiteY2" fmla="*/ 2822660 h 2822660"/>
              <a:gd name="connsiteX3" fmla="*/ 2130877 w 4528457"/>
              <a:gd name="connsiteY3" fmla="*/ 2822660 h 2822660"/>
              <a:gd name="connsiteX4" fmla="*/ 1317171 w 4528457"/>
              <a:gd name="connsiteY4" fmla="*/ 2321917 h 2822660"/>
              <a:gd name="connsiteX5" fmla="*/ 152399 w 4528457"/>
              <a:gd name="connsiteY5" fmla="*/ 1080946 h 2822660"/>
              <a:gd name="connsiteX6" fmla="*/ 0 w 4528457"/>
              <a:gd name="connsiteY6" fmla="*/ 1013009 h 282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8457" h="2822660">
                <a:moveTo>
                  <a:pt x="0" y="0"/>
                </a:moveTo>
                <a:lnTo>
                  <a:pt x="4528457" y="0"/>
                </a:lnTo>
                <a:lnTo>
                  <a:pt x="4528457" y="2822660"/>
                </a:lnTo>
                <a:lnTo>
                  <a:pt x="2130877" y="2822660"/>
                </a:lnTo>
                <a:lnTo>
                  <a:pt x="1317171" y="2321917"/>
                </a:lnTo>
                <a:lnTo>
                  <a:pt x="152399" y="1080946"/>
                </a:lnTo>
                <a:lnTo>
                  <a:pt x="0" y="1013009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D3A0AD-508D-45DB-ACBE-5AE1F4231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15412"/>
          <a:stretch/>
        </p:blipFill>
        <p:spPr>
          <a:xfrm>
            <a:off x="0" y="0"/>
            <a:ext cx="4062160" cy="25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7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1B41E1-AB2D-47E6-AB54-2746995F8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98" y="422"/>
            <a:ext cx="7162605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9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98F7E0-086B-445D-99FB-D4EEA7FDB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13392" y="2623858"/>
            <a:ext cx="2451738" cy="3164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E62AD0-3E41-4F8D-BFE1-FD0FC1678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" b="16821"/>
          <a:stretch/>
        </p:blipFill>
        <p:spPr>
          <a:xfrm flipH="1">
            <a:off x="-1" y="0"/>
            <a:ext cx="7146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F047322-0AD8-498B-A9F3-F7786F03B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2883" b="256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9F70EE-142B-49AF-B5AC-ADCF2731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76DB6A-AA9D-498F-A6A2-3F74A58D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CF315E-553A-48DA-A910-E62393DA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EB9248-BEBB-43FC-B33F-69A9212C4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9" t="41842" r="11669" b="786"/>
          <a:stretch/>
        </p:blipFill>
        <p:spPr>
          <a:xfrm flipH="1">
            <a:off x="0" y="0"/>
            <a:ext cx="403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C8F1A8-C88D-46B3-AFEB-AE6199F3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57B37C-6939-4038-B206-8962CA52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553D8-27DB-48CA-8509-F07709A3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490EDD-BD20-4773-B025-2187E8161A80}"/>
              </a:ext>
            </a:extLst>
          </p:cNvPr>
          <p:cNvSpPr/>
          <p:nvPr userDrawn="1"/>
        </p:nvSpPr>
        <p:spPr>
          <a:xfrm>
            <a:off x="488950" y="374650"/>
            <a:ext cx="11214100" cy="610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2736F-7579-4AF4-B770-5958880E9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292" y="0"/>
            <a:ext cx="806708" cy="19084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9ED67A-3E38-4628-A415-8FF580036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4949565"/>
            <a:ext cx="806708" cy="19084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0B5ECF-6BB3-4552-AF31-F2749877A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5849"/>
          <a:stretch/>
        </p:blipFill>
        <p:spPr>
          <a:xfrm>
            <a:off x="0" y="0"/>
            <a:ext cx="1602449" cy="9542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E1FBE0-8651-4472-8EBB-84501F9CCA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38" y="6151562"/>
            <a:ext cx="1160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9EF87-76A4-494C-8397-C2958E85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612D4-605C-403F-B9BA-3358FC19C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EB29E-BFA6-4CEB-8AF2-C05D3177A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38DF-ACD1-4707-9207-A6D8C6BB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5542BC-A83E-4EA5-905F-7CE686D7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462086-D370-4D48-B0B9-170C9F12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14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77A5F-8A57-4034-B8DB-900522FC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302841-D0BA-43A6-AE4A-7B86C052E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D2F3B5-D7E1-4D18-BDCB-CE723BE8B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EA707B-3D42-418A-8A02-C19367FC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7CD801-A003-4689-9006-2C8BB170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489CAC-9319-4C4B-94D6-CCEE385B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950F8B-0D86-46FB-AF89-1C86F555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578E8-064E-44AD-AE11-B04F67F7B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854AD-C6CB-4A67-887C-B2C0BBBAE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2F4A-F850-47B0-8F93-1E9142FAF083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E4E56-7914-4534-A34E-B7B3AF0BD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A89C4-3AAE-4479-8F4D-35E01D69A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D40D-931B-404D-B639-D655118E0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81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386F421-3CAA-4CBC-9C70-67B03D35ED4E}"/>
              </a:ext>
            </a:extLst>
          </p:cNvPr>
          <p:cNvCxnSpPr>
            <a:cxnSpLocks/>
          </p:cNvCxnSpPr>
          <p:nvPr/>
        </p:nvCxnSpPr>
        <p:spPr>
          <a:xfrm>
            <a:off x="1965960" y="0"/>
            <a:ext cx="0" cy="3048000"/>
          </a:xfrm>
          <a:prstGeom prst="line">
            <a:avLst/>
          </a:prstGeom>
          <a:ln w="38100">
            <a:solidFill>
              <a:srgbClr val="4964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2EFC784-CB40-4A15-AF56-9F2255E98FC4}"/>
              </a:ext>
            </a:extLst>
          </p:cNvPr>
          <p:cNvSpPr txBox="1"/>
          <p:nvPr/>
        </p:nvSpPr>
        <p:spPr>
          <a:xfrm>
            <a:off x="2270760" y="21847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可视化作业二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35271B-CBEC-4126-A6C3-09C232FAB837}"/>
              </a:ext>
            </a:extLst>
          </p:cNvPr>
          <p:cNvSpPr txBox="1"/>
          <p:nvPr/>
        </p:nvSpPr>
        <p:spPr>
          <a:xfrm>
            <a:off x="2270760" y="3692843"/>
            <a:ext cx="549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张文浩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201900161140</a:t>
            </a:r>
          </a:p>
        </p:txBody>
      </p:sp>
    </p:spTree>
    <p:extLst>
      <p:ext uri="{BB962C8B-B14F-4D97-AF65-F5344CB8AC3E}">
        <p14:creationId xmlns:p14="http://schemas.microsoft.com/office/powerpoint/2010/main" val="27317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B16E7D-CAF1-4F7B-9E7F-5F0AB5B8071E}"/>
              </a:ext>
            </a:extLst>
          </p:cNvPr>
          <p:cNvSpPr txBox="1"/>
          <p:nvPr/>
        </p:nvSpPr>
        <p:spPr>
          <a:xfrm>
            <a:off x="5285521" y="6026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提出问题</a:t>
            </a:r>
          </a:p>
        </p:txBody>
      </p:sp>
      <p:sp>
        <p:nvSpPr>
          <p:cNvPr id="7" name="任意形状 37">
            <a:extLst>
              <a:ext uri="{FF2B5EF4-FFF2-40B4-BE49-F238E27FC236}">
                <a16:creationId xmlns:a16="http://schemas.microsoft.com/office/drawing/2014/main" id="{6FFFA361-A4E5-4015-84EF-510D425182EC}"/>
              </a:ext>
            </a:extLst>
          </p:cNvPr>
          <p:cNvSpPr/>
          <p:nvPr/>
        </p:nvSpPr>
        <p:spPr>
          <a:xfrm>
            <a:off x="2424250" y="1897003"/>
            <a:ext cx="519237" cy="704174"/>
          </a:xfrm>
          <a:custGeom>
            <a:avLst/>
            <a:gdLst>
              <a:gd name="connsiteX0" fmla="*/ 0 w 648722"/>
              <a:gd name="connsiteY0" fmla="*/ 0 h 879778"/>
              <a:gd name="connsiteX1" fmla="*/ 648722 w 648722"/>
              <a:gd name="connsiteY1" fmla="*/ 0 h 879778"/>
              <a:gd name="connsiteX2" fmla="*/ 648722 w 648722"/>
              <a:gd name="connsiteY2" fmla="*/ 879778 h 879778"/>
              <a:gd name="connsiteX3" fmla="*/ 324361 w 648722"/>
              <a:gd name="connsiteY3" fmla="*/ 555417 h 879778"/>
              <a:gd name="connsiteX4" fmla="*/ 0 w 648722"/>
              <a:gd name="connsiteY4" fmla="*/ 879778 h 8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722" h="879778">
                <a:moveTo>
                  <a:pt x="0" y="0"/>
                </a:moveTo>
                <a:lnTo>
                  <a:pt x="648722" y="0"/>
                </a:lnTo>
                <a:lnTo>
                  <a:pt x="648722" y="879778"/>
                </a:lnTo>
                <a:lnTo>
                  <a:pt x="324361" y="555417"/>
                </a:lnTo>
                <a:lnTo>
                  <a:pt x="0" y="879778"/>
                </a:lnTo>
                <a:close/>
              </a:path>
            </a:pathLst>
          </a:custGeom>
          <a:solidFill>
            <a:srgbClr val="4964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37">
            <a:extLst>
              <a:ext uri="{FF2B5EF4-FFF2-40B4-BE49-F238E27FC236}">
                <a16:creationId xmlns:a16="http://schemas.microsoft.com/office/drawing/2014/main" id="{0C84B4E9-B0DE-46C8-8573-90C160C1EF7F}"/>
              </a:ext>
            </a:extLst>
          </p:cNvPr>
          <p:cNvSpPr/>
          <p:nvPr/>
        </p:nvSpPr>
        <p:spPr>
          <a:xfrm>
            <a:off x="5836380" y="1897003"/>
            <a:ext cx="519237" cy="704174"/>
          </a:xfrm>
          <a:custGeom>
            <a:avLst/>
            <a:gdLst>
              <a:gd name="connsiteX0" fmla="*/ 0 w 648722"/>
              <a:gd name="connsiteY0" fmla="*/ 0 h 879778"/>
              <a:gd name="connsiteX1" fmla="*/ 648722 w 648722"/>
              <a:gd name="connsiteY1" fmla="*/ 0 h 879778"/>
              <a:gd name="connsiteX2" fmla="*/ 648722 w 648722"/>
              <a:gd name="connsiteY2" fmla="*/ 879778 h 879778"/>
              <a:gd name="connsiteX3" fmla="*/ 324361 w 648722"/>
              <a:gd name="connsiteY3" fmla="*/ 555417 h 879778"/>
              <a:gd name="connsiteX4" fmla="*/ 0 w 648722"/>
              <a:gd name="connsiteY4" fmla="*/ 879778 h 8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722" h="879778">
                <a:moveTo>
                  <a:pt x="0" y="0"/>
                </a:moveTo>
                <a:lnTo>
                  <a:pt x="648722" y="0"/>
                </a:lnTo>
                <a:lnTo>
                  <a:pt x="648722" y="879778"/>
                </a:lnTo>
                <a:lnTo>
                  <a:pt x="324361" y="555417"/>
                </a:lnTo>
                <a:lnTo>
                  <a:pt x="0" y="879778"/>
                </a:lnTo>
                <a:close/>
              </a:path>
            </a:pathLst>
          </a:custGeom>
          <a:solidFill>
            <a:srgbClr val="A14F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37">
            <a:extLst>
              <a:ext uri="{FF2B5EF4-FFF2-40B4-BE49-F238E27FC236}">
                <a16:creationId xmlns:a16="http://schemas.microsoft.com/office/drawing/2014/main" id="{21A3CC8A-4977-4814-A5EE-B860C88816B5}"/>
              </a:ext>
            </a:extLst>
          </p:cNvPr>
          <p:cNvSpPr/>
          <p:nvPr/>
        </p:nvSpPr>
        <p:spPr>
          <a:xfrm>
            <a:off x="9248510" y="1897003"/>
            <a:ext cx="519237" cy="704174"/>
          </a:xfrm>
          <a:custGeom>
            <a:avLst/>
            <a:gdLst>
              <a:gd name="connsiteX0" fmla="*/ 0 w 648722"/>
              <a:gd name="connsiteY0" fmla="*/ 0 h 879778"/>
              <a:gd name="connsiteX1" fmla="*/ 648722 w 648722"/>
              <a:gd name="connsiteY1" fmla="*/ 0 h 879778"/>
              <a:gd name="connsiteX2" fmla="*/ 648722 w 648722"/>
              <a:gd name="connsiteY2" fmla="*/ 879778 h 879778"/>
              <a:gd name="connsiteX3" fmla="*/ 324361 w 648722"/>
              <a:gd name="connsiteY3" fmla="*/ 555417 h 879778"/>
              <a:gd name="connsiteX4" fmla="*/ 0 w 648722"/>
              <a:gd name="connsiteY4" fmla="*/ 879778 h 8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722" h="879778">
                <a:moveTo>
                  <a:pt x="0" y="0"/>
                </a:moveTo>
                <a:lnTo>
                  <a:pt x="648722" y="0"/>
                </a:lnTo>
                <a:lnTo>
                  <a:pt x="648722" y="879778"/>
                </a:lnTo>
                <a:lnTo>
                  <a:pt x="324361" y="555417"/>
                </a:lnTo>
                <a:lnTo>
                  <a:pt x="0" y="879778"/>
                </a:lnTo>
                <a:close/>
              </a:path>
            </a:pathLst>
          </a:custGeom>
          <a:solidFill>
            <a:srgbClr val="F5CA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E5F668-CB80-4E8A-BC7F-74625C7BAF49}"/>
              </a:ext>
            </a:extLst>
          </p:cNvPr>
          <p:cNvSpPr txBox="1"/>
          <p:nvPr/>
        </p:nvSpPr>
        <p:spPr>
          <a:xfrm>
            <a:off x="1497510" y="3200400"/>
            <a:ext cx="2683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①全球累计确诊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死亡病例的分布情况。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B60AA5-EF8B-45D5-BBD1-C9CCD7FF01D4}"/>
              </a:ext>
            </a:extLst>
          </p:cNvPr>
          <p:cNvSpPr txBox="1"/>
          <p:nvPr/>
        </p:nvSpPr>
        <p:spPr>
          <a:xfrm>
            <a:off x="5117553" y="3200400"/>
            <a:ext cx="1956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②全球疫苗接种情况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DB1950-5697-4D26-BF68-6A1BB0D5EE32}"/>
              </a:ext>
            </a:extLst>
          </p:cNvPr>
          <p:cNvSpPr txBox="1"/>
          <p:nvPr/>
        </p:nvSpPr>
        <p:spPr>
          <a:xfrm>
            <a:off x="8410848" y="3200400"/>
            <a:ext cx="219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③自疫情开始以来，疫情的发展趋势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6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C0A736C-F4D8-44E5-BBAE-7EBF2818EFD5}"/>
              </a:ext>
            </a:extLst>
          </p:cNvPr>
          <p:cNvGrpSpPr/>
          <p:nvPr/>
        </p:nvGrpSpPr>
        <p:grpSpPr>
          <a:xfrm>
            <a:off x="4880325" y="2273925"/>
            <a:ext cx="1535998" cy="2007029"/>
            <a:chOff x="8506473" y="2493000"/>
            <a:chExt cx="1535998" cy="20070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669B171-E115-428F-9D0F-84E87DA53EA5}"/>
                </a:ext>
              </a:extLst>
            </p:cNvPr>
            <p:cNvSpPr txBox="1"/>
            <p:nvPr/>
          </p:nvSpPr>
          <p:spPr>
            <a:xfrm>
              <a:off x="8506473" y="3358494"/>
              <a:ext cx="15359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可视化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641509-BC5E-4800-A6B3-23F748AC99E7}"/>
                </a:ext>
              </a:extLst>
            </p:cNvPr>
            <p:cNvSpPr/>
            <p:nvPr/>
          </p:nvSpPr>
          <p:spPr>
            <a:xfrm rot="16200000">
              <a:off x="9252416" y="4284334"/>
              <a:ext cx="44112" cy="387278"/>
            </a:xfrm>
            <a:prstGeom prst="rect">
              <a:avLst/>
            </a:prstGeom>
            <a:solidFill>
              <a:srgbClr val="A14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ACED71-CE28-462C-9F9A-2E5AB604EB9F}"/>
                </a:ext>
              </a:extLst>
            </p:cNvPr>
            <p:cNvSpPr txBox="1"/>
            <p:nvPr/>
          </p:nvSpPr>
          <p:spPr>
            <a:xfrm>
              <a:off x="8736322" y="2493000"/>
              <a:ext cx="1076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4000"/>
              </a:lvl1pPr>
            </a:lstStyle>
            <a:p>
              <a:pPr algn="ctr"/>
              <a:r>
                <a:rPr lang="en-US" altLang="zh-CN" sz="4400" dirty="0">
                  <a:solidFill>
                    <a:srgbClr val="49646E"/>
                  </a:solidFill>
                  <a:latin typeface="Century Gothic" panose="020B0502020202020204" pitchFamily="34" charset="0"/>
                  <a:cs typeface="DokChampa" panose="020B0604020202020204" pitchFamily="34" charset="-34"/>
                </a:rPr>
                <a:t>04</a:t>
              </a:r>
              <a:endParaRPr lang="zh-CN" altLang="en-US" sz="4400" dirty="0">
                <a:solidFill>
                  <a:srgbClr val="49646E"/>
                </a:solidFill>
                <a:latin typeface="Century Gothic" panose="020B0502020202020204" pitchFamily="34" charset="0"/>
                <a:cs typeface="DokChampa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8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累计确诊">
            <a:extLst>
              <a:ext uri="{FF2B5EF4-FFF2-40B4-BE49-F238E27FC236}">
                <a16:creationId xmlns:a16="http://schemas.microsoft.com/office/drawing/2014/main" id="{4DD41B4C-B704-4045-8217-01056AF9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36"/>
            <a:ext cx="12192000" cy="5864727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6804B7BE-87FD-4347-8E3F-AF3552A30CDE}"/>
              </a:ext>
            </a:extLst>
          </p:cNvPr>
          <p:cNvSpPr/>
          <p:nvPr/>
        </p:nvSpPr>
        <p:spPr>
          <a:xfrm>
            <a:off x="8361680" y="419728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可以看到确诊病例数量很多的地区，包括美国、南美、俄罗斯、印度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确诊per100000">
            <a:extLst>
              <a:ext uri="{FF2B5EF4-FFF2-40B4-BE49-F238E27FC236}">
                <a16:creationId xmlns:a16="http://schemas.microsoft.com/office/drawing/2014/main" id="{9C8F66D8-3386-4D28-AFEC-4EA21E7A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7" y="0"/>
            <a:ext cx="11329485" cy="685800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4FCBEBF1-EBBB-4061-AD1F-D48352D5D8F3}"/>
              </a:ext>
            </a:extLst>
          </p:cNvPr>
          <p:cNvSpPr/>
          <p:nvPr/>
        </p:nvSpPr>
        <p:spPr>
          <a:xfrm>
            <a:off x="8361680" y="419728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可以看到确诊病例数量占人口比例很多的地区，包括美国、南美、欧洲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47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确诊new7day">
            <a:extLst>
              <a:ext uri="{FF2B5EF4-FFF2-40B4-BE49-F238E27FC236}">
                <a16:creationId xmlns:a16="http://schemas.microsoft.com/office/drawing/2014/main" id="{75D4068D-1E23-456B-ABC1-B55E694BE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146"/>
            <a:ext cx="12192000" cy="6239708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2F1BE57D-B439-42FE-AF0A-B0CC877897E0}"/>
              </a:ext>
            </a:extLst>
          </p:cNvPr>
          <p:cNvSpPr/>
          <p:nvPr/>
        </p:nvSpPr>
        <p:spPr>
          <a:xfrm>
            <a:off x="8361680" y="419728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可以看到近七天新增确诊病例数量很多的地区，包括美国、俄罗斯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90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累计死亡">
            <a:extLst>
              <a:ext uri="{FF2B5EF4-FFF2-40B4-BE49-F238E27FC236}">
                <a16:creationId xmlns:a16="http://schemas.microsoft.com/office/drawing/2014/main" id="{80F7CFE6-7454-4ED3-8D91-B13DF113F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死亡per100000">
            <a:extLst>
              <a:ext uri="{FF2B5EF4-FFF2-40B4-BE49-F238E27FC236}">
                <a16:creationId xmlns:a16="http://schemas.microsoft.com/office/drawing/2014/main" id="{4090ADF7-0411-4AE7-A225-89E6A7AA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54"/>
            <a:ext cx="12192000" cy="67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死亡new7day">
            <a:extLst>
              <a:ext uri="{FF2B5EF4-FFF2-40B4-BE49-F238E27FC236}">
                <a16:creationId xmlns:a16="http://schemas.microsoft.com/office/drawing/2014/main" id="{53384C08-4D30-4E78-8404-EB8E9150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146"/>
            <a:ext cx="12192000" cy="62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8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疫苗接种">
            <a:extLst>
              <a:ext uri="{FF2B5EF4-FFF2-40B4-BE49-F238E27FC236}">
                <a16:creationId xmlns:a16="http://schemas.microsoft.com/office/drawing/2014/main" id="{AF40DC5F-C4DA-4783-84E2-4F9429DAB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580"/>
            <a:ext cx="12192000" cy="6146838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5F8E228D-B04A-42BA-A6A8-9A78541B5A65}"/>
              </a:ext>
            </a:extLst>
          </p:cNvPr>
          <p:cNvSpPr/>
          <p:nvPr/>
        </p:nvSpPr>
        <p:spPr>
          <a:xfrm>
            <a:off x="8361680" y="419728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疫苗普及率较高的国家包括，中国、澳大利亚、加拿大，欧洲部分国家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7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全球">
            <a:extLst>
              <a:ext uri="{FF2B5EF4-FFF2-40B4-BE49-F238E27FC236}">
                <a16:creationId xmlns:a16="http://schemas.microsoft.com/office/drawing/2014/main" id="{94C0FF77-4129-4AFA-8E13-537D905A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DBE3EE0A-5826-4856-9204-BC646AD6F79B}"/>
              </a:ext>
            </a:extLst>
          </p:cNvPr>
          <p:cNvSpPr/>
          <p:nvPr/>
        </p:nvSpPr>
        <p:spPr>
          <a:xfrm>
            <a:off x="1645920" y="0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月和</a:t>
            </a:r>
            <a:r>
              <a:rPr lang="en-US" altLang="zh-CN" dirty="0"/>
              <a:t>4</a:t>
            </a:r>
            <a:r>
              <a:rPr lang="zh-CN" altLang="en-US" dirty="0"/>
              <a:t>月是疫情增长高峰期</a:t>
            </a:r>
          </a:p>
        </p:txBody>
      </p:sp>
    </p:spTree>
    <p:extLst>
      <p:ext uri="{BB962C8B-B14F-4D97-AF65-F5344CB8AC3E}">
        <p14:creationId xmlns:p14="http://schemas.microsoft.com/office/powerpoint/2010/main" val="417154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B8A270E-5827-4FD3-8976-D6D275090D6D}"/>
              </a:ext>
            </a:extLst>
          </p:cNvPr>
          <p:cNvSpPr txBox="1"/>
          <p:nvPr/>
        </p:nvSpPr>
        <p:spPr>
          <a:xfrm>
            <a:off x="2708267" y="3014843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选择数据集</a:t>
            </a:r>
            <a:endParaRPr lang="en-US" altLang="zh-CN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D888A-3551-490E-924C-39C588AAA65D}"/>
              </a:ext>
            </a:extLst>
          </p:cNvPr>
          <p:cNvSpPr txBox="1"/>
          <p:nvPr/>
        </p:nvSpPr>
        <p:spPr>
          <a:xfrm>
            <a:off x="1789104" y="303709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01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18741E4-8417-42F2-883E-5C4B3461E68D}"/>
              </a:ext>
            </a:extLst>
          </p:cNvPr>
          <p:cNvSpPr/>
          <p:nvPr/>
        </p:nvSpPr>
        <p:spPr>
          <a:xfrm>
            <a:off x="2514410" y="3267447"/>
            <a:ext cx="138186" cy="138186"/>
          </a:xfrm>
          <a:prstGeom prst="ellipse">
            <a:avLst/>
          </a:prstGeom>
          <a:solidFill>
            <a:srgbClr val="A1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B57782-9A79-4BE7-A200-0E1099F5FE8A}"/>
              </a:ext>
            </a:extLst>
          </p:cNvPr>
          <p:cNvSpPr txBox="1"/>
          <p:nvPr/>
        </p:nvSpPr>
        <p:spPr>
          <a:xfrm>
            <a:off x="8131120" y="3014843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分析数据集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70931A-3D7F-4928-AE15-7DEE8AD1ACEE}"/>
              </a:ext>
            </a:extLst>
          </p:cNvPr>
          <p:cNvSpPr txBox="1"/>
          <p:nvPr/>
        </p:nvSpPr>
        <p:spPr>
          <a:xfrm>
            <a:off x="7211957" y="303709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02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4C678B-E125-4187-86DF-CA935CE6ED41}"/>
              </a:ext>
            </a:extLst>
          </p:cNvPr>
          <p:cNvSpPr/>
          <p:nvPr/>
        </p:nvSpPr>
        <p:spPr>
          <a:xfrm>
            <a:off x="7937263" y="3267447"/>
            <a:ext cx="138186" cy="138186"/>
          </a:xfrm>
          <a:prstGeom prst="ellipse">
            <a:avLst/>
          </a:prstGeom>
          <a:solidFill>
            <a:srgbClr val="A1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7C801C-7300-40F7-9304-2C434300ABD7}"/>
              </a:ext>
            </a:extLst>
          </p:cNvPr>
          <p:cNvSpPr txBox="1"/>
          <p:nvPr/>
        </p:nvSpPr>
        <p:spPr>
          <a:xfrm>
            <a:off x="2708267" y="4496238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提出问题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A6A6C2-622E-4B39-91D5-81D74F4768DD}"/>
              </a:ext>
            </a:extLst>
          </p:cNvPr>
          <p:cNvSpPr txBox="1"/>
          <p:nvPr/>
        </p:nvSpPr>
        <p:spPr>
          <a:xfrm>
            <a:off x="1789104" y="451848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03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49EA142-15C6-4582-A44C-D5CF32F9952B}"/>
              </a:ext>
            </a:extLst>
          </p:cNvPr>
          <p:cNvSpPr/>
          <p:nvPr/>
        </p:nvSpPr>
        <p:spPr>
          <a:xfrm>
            <a:off x="2514410" y="4748842"/>
            <a:ext cx="138186" cy="138186"/>
          </a:xfrm>
          <a:prstGeom prst="ellipse">
            <a:avLst/>
          </a:prstGeom>
          <a:solidFill>
            <a:srgbClr val="A1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BBBFDA-FB57-4B08-9D79-3763E455C7F5}"/>
              </a:ext>
            </a:extLst>
          </p:cNvPr>
          <p:cNvSpPr txBox="1"/>
          <p:nvPr/>
        </p:nvSpPr>
        <p:spPr>
          <a:xfrm>
            <a:off x="8131120" y="449623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可视化数据集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08FD72-AA3B-478F-8F72-12B1B2E437C0}"/>
              </a:ext>
            </a:extLst>
          </p:cNvPr>
          <p:cNvSpPr txBox="1"/>
          <p:nvPr/>
        </p:nvSpPr>
        <p:spPr>
          <a:xfrm>
            <a:off x="7211957" y="451848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04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305A548-0138-4411-B510-E97EE732021C}"/>
              </a:ext>
            </a:extLst>
          </p:cNvPr>
          <p:cNvSpPr/>
          <p:nvPr/>
        </p:nvSpPr>
        <p:spPr>
          <a:xfrm>
            <a:off x="7937263" y="4748842"/>
            <a:ext cx="138186" cy="138186"/>
          </a:xfrm>
          <a:prstGeom prst="ellipse">
            <a:avLst/>
          </a:prstGeom>
          <a:solidFill>
            <a:srgbClr val="A1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C8CD8B-C799-47D9-93AA-1E8E536C36F8}"/>
              </a:ext>
            </a:extLst>
          </p:cNvPr>
          <p:cNvSpPr txBox="1"/>
          <p:nvPr/>
        </p:nvSpPr>
        <p:spPr>
          <a:xfrm>
            <a:off x="5399335" y="1150439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3FB4BB-6242-4C7C-BF0C-A207ECEA8E64}"/>
              </a:ext>
            </a:extLst>
          </p:cNvPr>
          <p:cNvSpPr txBox="1"/>
          <p:nvPr/>
        </p:nvSpPr>
        <p:spPr>
          <a:xfrm>
            <a:off x="4920343" y="1870259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CONTENTS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13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仪表板 5">
            <a:extLst>
              <a:ext uri="{FF2B5EF4-FFF2-40B4-BE49-F238E27FC236}">
                <a16:creationId xmlns:a16="http://schemas.microsoft.com/office/drawing/2014/main" id="{34382A70-F9DA-47E2-9B99-9F7851F7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9144000" cy="6858000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27F5B82B-305D-4434-B22F-872E8439CF3C}"/>
              </a:ext>
            </a:extLst>
          </p:cNvPr>
          <p:cNvSpPr/>
          <p:nvPr/>
        </p:nvSpPr>
        <p:spPr>
          <a:xfrm>
            <a:off x="8442960" y="166744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美洲地区和欧洲地区是疫情最严重的两个地区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09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7F6D0-D0D7-40E7-86BC-62BAEAB4B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A53A45-647A-4C8E-9C2E-75EC58C48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4E5388-7802-4434-B000-C73EF600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-1842"/>
            <a:ext cx="11663680" cy="6859842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4807D40D-4762-4922-9349-DF2CD51D0D7E}"/>
              </a:ext>
            </a:extLst>
          </p:cNvPr>
          <p:cNvSpPr/>
          <p:nvPr/>
        </p:nvSpPr>
        <p:spPr>
          <a:xfrm>
            <a:off x="8361680" y="3189922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确诊病例最多的三个</a:t>
            </a:r>
            <a:r>
              <a:rPr lang="zh-CN" altLang="en-US"/>
              <a:t>国家，美国、印度、巴西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78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hina">
            <a:extLst>
              <a:ext uri="{FF2B5EF4-FFF2-40B4-BE49-F238E27FC236}">
                <a16:creationId xmlns:a16="http://schemas.microsoft.com/office/drawing/2014/main" id="{2D920609-B904-4412-94CA-A50D272C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2DB1B656-C5A2-40F9-9A5D-84B5375A46C5}"/>
              </a:ext>
            </a:extLst>
          </p:cNvPr>
          <p:cNvSpPr/>
          <p:nvPr/>
        </p:nvSpPr>
        <p:spPr>
          <a:xfrm>
            <a:off x="8260080" y="72323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中国在</a:t>
            </a:r>
            <a:r>
              <a:rPr lang="en-US" altLang="zh-CN" dirty="0"/>
              <a:t>2020</a:t>
            </a:r>
            <a:r>
              <a:rPr lang="zh-CN" altLang="zh-CN" dirty="0"/>
              <a:t>年</a:t>
            </a:r>
            <a:r>
              <a:rPr lang="en-US" altLang="zh-CN" dirty="0"/>
              <a:t>2</a:t>
            </a:r>
            <a:r>
              <a:rPr lang="zh-CN" altLang="zh-CN" dirty="0"/>
              <a:t>月迎来了疫情的爆发，</a:t>
            </a:r>
            <a:r>
              <a:rPr lang="en-US" altLang="zh-CN" dirty="0"/>
              <a:t>2020</a:t>
            </a:r>
            <a:r>
              <a:rPr lang="zh-CN" altLang="zh-CN" dirty="0"/>
              <a:t>年</a:t>
            </a:r>
            <a:r>
              <a:rPr lang="en-US" altLang="zh-CN" dirty="0"/>
              <a:t>4</a:t>
            </a:r>
            <a:r>
              <a:rPr lang="zh-CN" altLang="zh-CN" dirty="0"/>
              <a:t>月死亡病例激增。但在后面除了</a:t>
            </a:r>
            <a:r>
              <a:rPr lang="en-US" altLang="zh-CN" dirty="0"/>
              <a:t>2021</a:t>
            </a:r>
            <a:r>
              <a:rPr lang="zh-CN" altLang="zh-CN" dirty="0"/>
              <a:t>年</a:t>
            </a:r>
            <a:r>
              <a:rPr lang="en-US" altLang="zh-CN" dirty="0"/>
              <a:t>6</a:t>
            </a:r>
            <a:r>
              <a:rPr lang="zh-CN" altLang="zh-CN" dirty="0"/>
              <a:t>月经历了较小的波动外，基本控制住了疫情。</a:t>
            </a:r>
          </a:p>
        </p:txBody>
      </p:sp>
    </p:spTree>
    <p:extLst>
      <p:ext uri="{BB962C8B-B14F-4D97-AF65-F5344CB8AC3E}">
        <p14:creationId xmlns:p14="http://schemas.microsoft.com/office/powerpoint/2010/main" val="351562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USA">
            <a:extLst>
              <a:ext uri="{FF2B5EF4-FFF2-40B4-BE49-F238E27FC236}">
                <a16:creationId xmlns:a16="http://schemas.microsoft.com/office/drawing/2014/main" id="{DA785530-2A3E-4685-BB44-5FB96115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609600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A9BBB9FD-81F2-4387-9966-761DE753B0C5}"/>
              </a:ext>
            </a:extLst>
          </p:cNvPr>
          <p:cNvSpPr/>
          <p:nvPr/>
        </p:nvSpPr>
        <p:spPr>
          <a:xfrm>
            <a:off x="1188720" y="193040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美国整体病例增长率一直很高，尤其是在</a:t>
            </a:r>
            <a:r>
              <a:rPr lang="en-US" altLang="zh-CN" dirty="0"/>
              <a:t>2020</a:t>
            </a:r>
            <a:r>
              <a:rPr lang="zh-CN" altLang="zh-CN" dirty="0"/>
              <a:t>年末和</a:t>
            </a:r>
            <a:r>
              <a:rPr lang="en-US" altLang="zh-CN" dirty="0"/>
              <a:t>2021</a:t>
            </a:r>
            <a:r>
              <a:rPr lang="zh-CN" altLang="zh-CN" dirty="0"/>
              <a:t>年初，并且反复现象明显，每日新增病例居高不下。</a:t>
            </a:r>
          </a:p>
        </p:txBody>
      </p:sp>
    </p:spTree>
    <p:extLst>
      <p:ext uri="{BB962C8B-B14F-4D97-AF65-F5344CB8AC3E}">
        <p14:creationId xmlns:p14="http://schemas.microsoft.com/office/powerpoint/2010/main" val="205687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India">
            <a:extLst>
              <a:ext uri="{FF2B5EF4-FFF2-40B4-BE49-F238E27FC236}">
                <a16:creationId xmlns:a16="http://schemas.microsoft.com/office/drawing/2014/main" id="{CA17C963-7A84-4F3A-9E2D-C91F4923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360"/>
            <a:ext cx="12192000" cy="6096000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E0122C27-FBC0-44E9-B856-F1226F47CB31}"/>
              </a:ext>
            </a:extLst>
          </p:cNvPr>
          <p:cNvSpPr/>
          <p:nvPr/>
        </p:nvSpPr>
        <p:spPr>
          <a:xfrm>
            <a:off x="1178560" y="314960"/>
            <a:ext cx="3830320" cy="2164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印度的疫情在</a:t>
            </a:r>
            <a:r>
              <a:rPr lang="en-US" altLang="zh-CN" dirty="0"/>
              <a:t>2021</a:t>
            </a:r>
            <a:r>
              <a:rPr lang="zh-CN" altLang="zh-CN" dirty="0"/>
              <a:t>年</a:t>
            </a:r>
            <a:r>
              <a:rPr lang="en-US" altLang="zh-CN" dirty="0"/>
              <a:t>5</a:t>
            </a:r>
            <a:r>
              <a:rPr lang="zh-CN" altLang="zh-CN" dirty="0"/>
              <a:t>月左右大爆发，一周内新增确诊病例将近三百万。</a:t>
            </a:r>
          </a:p>
        </p:txBody>
      </p:sp>
    </p:spTree>
    <p:extLst>
      <p:ext uri="{BB962C8B-B14F-4D97-AF65-F5344CB8AC3E}">
        <p14:creationId xmlns:p14="http://schemas.microsoft.com/office/powerpoint/2010/main" val="135947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98287-DA39-418C-A000-3381880F1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2E89F-A8F4-44EF-8BB4-D012EE6A52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E0127-13B0-4167-B316-AA14CDFA0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314960"/>
            <a:ext cx="11610574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8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9D04AC-8A5B-4DBA-BB22-30902AA8FD11}"/>
              </a:ext>
            </a:extLst>
          </p:cNvPr>
          <p:cNvSpPr txBox="1"/>
          <p:nvPr/>
        </p:nvSpPr>
        <p:spPr>
          <a:xfrm>
            <a:off x="4984025" y="230448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0896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C0A736C-F4D8-44E5-BBAE-7EBF2818EFD5}"/>
              </a:ext>
            </a:extLst>
          </p:cNvPr>
          <p:cNvGrpSpPr/>
          <p:nvPr/>
        </p:nvGrpSpPr>
        <p:grpSpPr>
          <a:xfrm>
            <a:off x="4429881" y="2273925"/>
            <a:ext cx="2436885" cy="2007029"/>
            <a:chOff x="8056029" y="2493000"/>
            <a:chExt cx="2436885" cy="20070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669B171-E115-428F-9D0F-84E87DA53EA5}"/>
                </a:ext>
              </a:extLst>
            </p:cNvPr>
            <p:cNvSpPr txBox="1"/>
            <p:nvPr/>
          </p:nvSpPr>
          <p:spPr>
            <a:xfrm>
              <a:off x="8056029" y="3358494"/>
              <a:ext cx="24368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选择数据集</a:t>
              </a:r>
              <a:endParaRPr lang="en-US" altLang="zh-CN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641509-BC5E-4800-A6B3-23F748AC99E7}"/>
                </a:ext>
              </a:extLst>
            </p:cNvPr>
            <p:cNvSpPr/>
            <p:nvPr/>
          </p:nvSpPr>
          <p:spPr>
            <a:xfrm rot="16200000">
              <a:off x="9252416" y="4284334"/>
              <a:ext cx="44112" cy="387278"/>
            </a:xfrm>
            <a:prstGeom prst="rect">
              <a:avLst/>
            </a:prstGeom>
            <a:solidFill>
              <a:srgbClr val="A14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ACED71-CE28-462C-9F9A-2E5AB604EB9F}"/>
                </a:ext>
              </a:extLst>
            </p:cNvPr>
            <p:cNvSpPr txBox="1"/>
            <p:nvPr/>
          </p:nvSpPr>
          <p:spPr>
            <a:xfrm>
              <a:off x="8736322" y="2493000"/>
              <a:ext cx="1076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4000"/>
              </a:lvl1pPr>
            </a:lstStyle>
            <a:p>
              <a:pPr algn="ctr"/>
              <a:r>
                <a:rPr lang="en-US" altLang="zh-CN" sz="4400" dirty="0">
                  <a:solidFill>
                    <a:srgbClr val="49646E"/>
                  </a:solidFill>
                  <a:latin typeface="Century Gothic" panose="020B0502020202020204" pitchFamily="34" charset="0"/>
                  <a:cs typeface="DokChampa" panose="020B0604020202020204" pitchFamily="34" charset="-34"/>
                </a:rPr>
                <a:t>01</a:t>
              </a:r>
              <a:endParaRPr lang="zh-CN" altLang="en-US" sz="4400" dirty="0">
                <a:solidFill>
                  <a:srgbClr val="49646E"/>
                </a:solidFill>
                <a:latin typeface="Century Gothic" panose="020B0502020202020204" pitchFamily="34" charset="0"/>
                <a:cs typeface="DokChampa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B16E7D-CAF1-4F7B-9E7F-5F0AB5B8071E}"/>
              </a:ext>
            </a:extLst>
          </p:cNvPr>
          <p:cNvSpPr txBox="1"/>
          <p:nvPr/>
        </p:nvSpPr>
        <p:spPr>
          <a:xfrm>
            <a:off x="5105985" y="602680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选择数据集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7B556E-1E83-4B86-8F07-752E6B425AF0}"/>
              </a:ext>
            </a:extLst>
          </p:cNvPr>
          <p:cNvSpPr/>
          <p:nvPr/>
        </p:nvSpPr>
        <p:spPr>
          <a:xfrm>
            <a:off x="995423" y="1689157"/>
            <a:ext cx="6846493" cy="351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新冠疫情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lang="zh-CN" altLang="zh-CN" sz="2800" dirty="0"/>
              <a:t>①</a:t>
            </a:r>
            <a:r>
              <a:rPr lang="en-US" altLang="zh-CN" sz="2800" dirty="0"/>
              <a:t>WHO-COVID-19-global-data.csv</a:t>
            </a:r>
            <a:endParaRPr lang="zh-CN" altLang="zh-CN" sz="2800" dirty="0"/>
          </a:p>
          <a:p>
            <a:r>
              <a:rPr lang="zh-CN" altLang="zh-CN" sz="2800" dirty="0"/>
              <a:t>②</a:t>
            </a:r>
            <a:r>
              <a:rPr lang="en-US" altLang="zh-CN" sz="2800" dirty="0"/>
              <a:t>WHO-COVID-19-global-table-data.csv</a:t>
            </a:r>
            <a:endParaRPr lang="zh-CN" altLang="zh-CN" sz="2800" dirty="0"/>
          </a:p>
          <a:p>
            <a:r>
              <a:rPr lang="zh-CN" altLang="zh-CN" sz="2800" dirty="0"/>
              <a:t>③</a:t>
            </a:r>
            <a:r>
              <a:rPr lang="en-US" altLang="zh-CN" sz="2800" dirty="0"/>
              <a:t>vaccination-data.csv</a:t>
            </a:r>
            <a:endParaRPr lang="zh-CN" altLang="zh-CN" sz="2800" dirty="0"/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1" name="文本框 51">
            <a:extLst>
              <a:ext uri="{FF2B5EF4-FFF2-40B4-BE49-F238E27FC236}">
                <a16:creationId xmlns:a16="http://schemas.microsoft.com/office/drawing/2014/main" id="{13EC4C01-C008-4E96-82CB-904F49217C62}"/>
              </a:ext>
            </a:extLst>
          </p:cNvPr>
          <p:cNvSpPr txBox="1"/>
          <p:nvPr/>
        </p:nvSpPr>
        <p:spPr>
          <a:xfrm>
            <a:off x="8249169" y="2978090"/>
            <a:ext cx="27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Enter your text here</a:t>
            </a:r>
          </a:p>
        </p:txBody>
      </p:sp>
      <p:sp>
        <p:nvSpPr>
          <p:cNvPr id="13" name="Freeform 341">
            <a:extLst>
              <a:ext uri="{FF2B5EF4-FFF2-40B4-BE49-F238E27FC236}">
                <a16:creationId xmlns:a16="http://schemas.microsoft.com/office/drawing/2014/main" id="{EDF04FBD-641D-4528-89B2-6F14F279D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505" y="2048005"/>
            <a:ext cx="882278" cy="983988"/>
          </a:xfrm>
          <a:custGeom>
            <a:avLst/>
            <a:gdLst>
              <a:gd name="T0" fmla="*/ 83 w 164"/>
              <a:gd name="T1" fmla="*/ 41 h 163"/>
              <a:gd name="T2" fmla="*/ 54 w 164"/>
              <a:gd name="T3" fmla="*/ 121 h 163"/>
              <a:gd name="T4" fmla="*/ 30 w 164"/>
              <a:gd name="T5" fmla="*/ 84 h 163"/>
              <a:gd name="T6" fmla="*/ 14 w 164"/>
              <a:gd name="T7" fmla="*/ 99 h 163"/>
              <a:gd name="T8" fmla="*/ 10 w 164"/>
              <a:gd name="T9" fmla="*/ 103 h 163"/>
              <a:gd name="T10" fmla="*/ 0 w 164"/>
              <a:gd name="T11" fmla="*/ 95 h 163"/>
              <a:gd name="T12" fmla="*/ 32 w 164"/>
              <a:gd name="T13" fmla="*/ 65 h 163"/>
              <a:gd name="T14" fmla="*/ 51 w 164"/>
              <a:gd name="T15" fmla="*/ 94 h 163"/>
              <a:gd name="T16" fmla="*/ 85 w 164"/>
              <a:gd name="T17" fmla="*/ 0 h 163"/>
              <a:gd name="T18" fmla="*/ 116 w 164"/>
              <a:gd name="T19" fmla="*/ 118 h 163"/>
              <a:gd name="T20" fmla="*/ 141 w 164"/>
              <a:gd name="T21" fmla="*/ 37 h 163"/>
              <a:gd name="T22" fmla="*/ 164 w 164"/>
              <a:gd name="T23" fmla="*/ 110 h 163"/>
              <a:gd name="T24" fmla="*/ 152 w 164"/>
              <a:gd name="T25" fmla="*/ 113 h 163"/>
              <a:gd name="T26" fmla="*/ 141 w 164"/>
              <a:gd name="T27" fmla="*/ 78 h 163"/>
              <a:gd name="T28" fmla="*/ 114 w 164"/>
              <a:gd name="T29" fmla="*/ 163 h 163"/>
              <a:gd name="T30" fmla="*/ 83 w 164"/>
              <a:gd name="T31" fmla="*/ 41 h 163"/>
              <a:gd name="T32" fmla="*/ 83 w 164"/>
              <a:gd name="T33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" h="163">
                <a:moveTo>
                  <a:pt x="83" y="41"/>
                </a:moveTo>
                <a:lnTo>
                  <a:pt x="54" y="121"/>
                </a:lnTo>
                <a:lnTo>
                  <a:pt x="30" y="84"/>
                </a:lnTo>
                <a:lnTo>
                  <a:pt x="14" y="99"/>
                </a:lnTo>
                <a:lnTo>
                  <a:pt x="10" y="103"/>
                </a:lnTo>
                <a:lnTo>
                  <a:pt x="0" y="95"/>
                </a:lnTo>
                <a:lnTo>
                  <a:pt x="32" y="65"/>
                </a:lnTo>
                <a:lnTo>
                  <a:pt x="51" y="94"/>
                </a:lnTo>
                <a:lnTo>
                  <a:pt x="85" y="0"/>
                </a:lnTo>
                <a:lnTo>
                  <a:pt x="116" y="118"/>
                </a:lnTo>
                <a:lnTo>
                  <a:pt x="141" y="37"/>
                </a:lnTo>
                <a:lnTo>
                  <a:pt x="164" y="110"/>
                </a:lnTo>
                <a:lnTo>
                  <a:pt x="152" y="113"/>
                </a:lnTo>
                <a:lnTo>
                  <a:pt x="141" y="78"/>
                </a:lnTo>
                <a:lnTo>
                  <a:pt x="114" y="163"/>
                </a:lnTo>
                <a:lnTo>
                  <a:pt x="83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EA5F82-4EEC-4821-9D6F-C766E09A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20" y="1669728"/>
            <a:ext cx="4121371" cy="17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C0A736C-F4D8-44E5-BBAE-7EBF2818EFD5}"/>
              </a:ext>
            </a:extLst>
          </p:cNvPr>
          <p:cNvGrpSpPr/>
          <p:nvPr/>
        </p:nvGrpSpPr>
        <p:grpSpPr>
          <a:xfrm>
            <a:off x="4429880" y="2273925"/>
            <a:ext cx="2436886" cy="2007029"/>
            <a:chOff x="8056028" y="2493000"/>
            <a:chExt cx="2436886" cy="20070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669B171-E115-428F-9D0F-84E87DA53EA5}"/>
                </a:ext>
              </a:extLst>
            </p:cNvPr>
            <p:cNvSpPr txBox="1"/>
            <p:nvPr/>
          </p:nvSpPr>
          <p:spPr>
            <a:xfrm>
              <a:off x="8056028" y="3358494"/>
              <a:ext cx="24368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分析数据集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641509-BC5E-4800-A6B3-23F748AC99E7}"/>
                </a:ext>
              </a:extLst>
            </p:cNvPr>
            <p:cNvSpPr/>
            <p:nvPr/>
          </p:nvSpPr>
          <p:spPr>
            <a:xfrm rot="16200000">
              <a:off x="9252416" y="4284334"/>
              <a:ext cx="44112" cy="387278"/>
            </a:xfrm>
            <a:prstGeom prst="rect">
              <a:avLst/>
            </a:prstGeom>
            <a:solidFill>
              <a:srgbClr val="A14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ACED71-CE28-462C-9F9A-2E5AB604EB9F}"/>
                </a:ext>
              </a:extLst>
            </p:cNvPr>
            <p:cNvSpPr txBox="1"/>
            <p:nvPr/>
          </p:nvSpPr>
          <p:spPr>
            <a:xfrm>
              <a:off x="8736322" y="2493000"/>
              <a:ext cx="1076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4000"/>
              </a:lvl1pPr>
            </a:lstStyle>
            <a:p>
              <a:pPr algn="ctr"/>
              <a:r>
                <a:rPr lang="en-US" altLang="zh-CN" sz="4400" dirty="0">
                  <a:solidFill>
                    <a:srgbClr val="49646E"/>
                  </a:solidFill>
                  <a:latin typeface="Century Gothic" panose="020B0502020202020204" pitchFamily="34" charset="0"/>
                  <a:cs typeface="DokChampa" panose="020B0604020202020204" pitchFamily="34" charset="-34"/>
                </a:rPr>
                <a:t>02</a:t>
              </a:r>
              <a:endParaRPr lang="zh-CN" altLang="en-US" sz="4400" dirty="0">
                <a:solidFill>
                  <a:srgbClr val="49646E"/>
                </a:solidFill>
                <a:latin typeface="Century Gothic" panose="020B0502020202020204" pitchFamily="34" charset="0"/>
                <a:cs typeface="DokChampa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1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B8F422-2D47-48E3-83E5-3115EB1BD16A}"/>
              </a:ext>
            </a:extLst>
          </p:cNvPr>
          <p:cNvSpPr txBox="1"/>
          <p:nvPr/>
        </p:nvSpPr>
        <p:spPr>
          <a:xfrm>
            <a:off x="981711" y="86938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分析数据集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7D933-E47C-4106-95F5-DA10D9391B3C}"/>
              </a:ext>
            </a:extLst>
          </p:cNvPr>
          <p:cNvSpPr txBox="1"/>
          <p:nvPr/>
        </p:nvSpPr>
        <p:spPr>
          <a:xfrm>
            <a:off x="626111" y="1515711"/>
            <a:ext cx="57442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</a:rPr>
              <a:t>①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WHO-COVID-19-global-data.csv</a:t>
            </a:r>
          </a:p>
          <a:p>
            <a:pPr lvl="0"/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时间：从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2020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日开始记录，到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2021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日（因为数据集是我在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2021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日下载的）。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country_code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：国家编号，与国家名称完全等价，可以忽略不计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：国家名称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WHO_region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：世卫组织划分的地区，包括非洲区域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AFRO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、美洲区域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AMRO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、东南亚区域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SEARO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、欧洲区域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EURO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、东地中海区域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EMRO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、西太平洋区域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WPRO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。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New_cases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：对应日期每个国家当日新增确诊病例人数。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New_deaths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：对应日期每个国家当日新增死亡病例人数。</a:t>
            </a:r>
          </a:p>
          <a:p>
            <a:endParaRPr lang="zh-CN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A0064CB-9474-4FCD-87B4-D63FCB5050C7}"/>
              </a:ext>
            </a:extLst>
          </p:cNvPr>
          <p:cNvCxnSpPr>
            <a:cxnSpLocks/>
          </p:cNvCxnSpPr>
          <p:nvPr/>
        </p:nvCxnSpPr>
        <p:spPr>
          <a:xfrm>
            <a:off x="835660" y="983680"/>
            <a:ext cx="0" cy="438720"/>
          </a:xfrm>
          <a:prstGeom prst="line">
            <a:avLst/>
          </a:prstGeom>
          <a:ln w="76200">
            <a:solidFill>
              <a:srgbClr val="A14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9208EAA-2D2C-4F38-AA01-9F37C557B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0319" y="132080"/>
            <a:ext cx="5821681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B8F422-2D47-48E3-83E5-3115EB1BD16A}"/>
              </a:ext>
            </a:extLst>
          </p:cNvPr>
          <p:cNvSpPr txBox="1"/>
          <p:nvPr/>
        </p:nvSpPr>
        <p:spPr>
          <a:xfrm>
            <a:off x="981711" y="86938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分析数据集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7D933-E47C-4106-95F5-DA10D9391B3C}"/>
              </a:ext>
            </a:extLst>
          </p:cNvPr>
          <p:cNvSpPr txBox="1"/>
          <p:nvPr/>
        </p:nvSpPr>
        <p:spPr>
          <a:xfrm>
            <a:off x="626111" y="1515711"/>
            <a:ext cx="57442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</a:rPr>
              <a:t>②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WHO-COVID-19-global-table-data</a:t>
            </a:r>
          </a:p>
          <a:p>
            <a:endParaRPr lang="zh-CN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Name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：国家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WHO_region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：世卫组织划分的地区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cases_cumulative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total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：累计确诊病例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Cases - cumulative total per 100000 population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：平均每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100000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人中确诊病例人数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Cases - newly reported in last 7 days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：七天内（对于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2021.11.4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来说）新增确诊病例人数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deaths_cumulative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total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：累计死亡病例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deaths - cumulative total per 100000 population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：平均每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100000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人中死亡病例人数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deaths - newly reported in last 7 days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：七天内（对于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2021.11.4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来说）新增死亡病例人数</a:t>
            </a:r>
          </a:p>
          <a:p>
            <a:endParaRPr lang="zh-CN" altLang="zh-CN" sz="24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A0064CB-9474-4FCD-87B4-D63FCB5050C7}"/>
              </a:ext>
            </a:extLst>
          </p:cNvPr>
          <p:cNvCxnSpPr>
            <a:cxnSpLocks/>
          </p:cNvCxnSpPr>
          <p:nvPr/>
        </p:nvCxnSpPr>
        <p:spPr>
          <a:xfrm>
            <a:off x="835660" y="983680"/>
            <a:ext cx="0" cy="438720"/>
          </a:xfrm>
          <a:prstGeom prst="line">
            <a:avLst/>
          </a:prstGeom>
          <a:ln w="76200">
            <a:solidFill>
              <a:srgbClr val="A14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4D08956-5557-43F6-BF7B-7D9489E8C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6640" y="869380"/>
            <a:ext cx="7325359" cy="1914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302E81-1124-4FA5-A738-3BA914C1DA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0319" y="2783840"/>
            <a:ext cx="5821680" cy="19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B8F422-2D47-48E3-83E5-3115EB1BD16A}"/>
              </a:ext>
            </a:extLst>
          </p:cNvPr>
          <p:cNvSpPr txBox="1"/>
          <p:nvPr/>
        </p:nvSpPr>
        <p:spPr>
          <a:xfrm>
            <a:off x="981711" y="86938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9646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分析数据集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7D933-E47C-4106-95F5-DA10D9391B3C}"/>
              </a:ext>
            </a:extLst>
          </p:cNvPr>
          <p:cNvSpPr txBox="1"/>
          <p:nvPr/>
        </p:nvSpPr>
        <p:spPr>
          <a:xfrm>
            <a:off x="626111" y="1515711"/>
            <a:ext cx="574420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</a:rPr>
              <a:t>③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vaccination-data</a:t>
            </a:r>
          </a:p>
          <a:p>
            <a:endParaRPr lang="en-US" altLang="zh-C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：国家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WHO_region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：世卫组织划分的地区</a:t>
            </a:r>
          </a:p>
          <a:p>
            <a:pPr lvl="0"/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Data_sourse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：数据来源，本次任务不关心这个属性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DATE_UPDATED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：数据更新时间，本次任务不关心这个属性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PERSONS_VACCINATED_1PLUS_DOSE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：至少注射一针疫苗的人数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PERSONS_FULLY_VACCINATED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：完全注射疫苗的人数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PERSONS_FULLY_VACCINATED_PER100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：平均每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100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人中完全注射疫苗的人数</a:t>
            </a:r>
          </a:p>
          <a:p>
            <a:pPr lvl="0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VACCINES_USED</a:t>
            </a:r>
            <a:r>
              <a:rPr lang="zh-CN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：疫苗的种类，本次任务不关心这个属性</a:t>
            </a:r>
          </a:p>
          <a:p>
            <a:endParaRPr lang="zh-CN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A0064CB-9474-4FCD-87B4-D63FCB5050C7}"/>
              </a:ext>
            </a:extLst>
          </p:cNvPr>
          <p:cNvCxnSpPr>
            <a:cxnSpLocks/>
          </p:cNvCxnSpPr>
          <p:nvPr/>
        </p:nvCxnSpPr>
        <p:spPr>
          <a:xfrm>
            <a:off x="835660" y="983680"/>
            <a:ext cx="0" cy="438720"/>
          </a:xfrm>
          <a:prstGeom prst="line">
            <a:avLst/>
          </a:prstGeom>
          <a:ln w="76200">
            <a:solidFill>
              <a:srgbClr val="A14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FE313D3C-8994-4BD0-9E0A-684CFB142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4701" y="475288"/>
            <a:ext cx="8592185" cy="198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C0A736C-F4D8-44E5-BBAE-7EBF2818EFD5}"/>
              </a:ext>
            </a:extLst>
          </p:cNvPr>
          <p:cNvGrpSpPr/>
          <p:nvPr/>
        </p:nvGrpSpPr>
        <p:grpSpPr>
          <a:xfrm>
            <a:off x="4655103" y="2273925"/>
            <a:ext cx="1986442" cy="2007029"/>
            <a:chOff x="8281251" y="2493000"/>
            <a:chExt cx="1986442" cy="20070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669B171-E115-428F-9D0F-84E87DA53EA5}"/>
                </a:ext>
              </a:extLst>
            </p:cNvPr>
            <p:cNvSpPr txBox="1"/>
            <p:nvPr/>
          </p:nvSpPr>
          <p:spPr>
            <a:xfrm>
              <a:off x="8281251" y="3358494"/>
              <a:ext cx="1986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641509-BC5E-4800-A6B3-23F748AC99E7}"/>
                </a:ext>
              </a:extLst>
            </p:cNvPr>
            <p:cNvSpPr/>
            <p:nvPr/>
          </p:nvSpPr>
          <p:spPr>
            <a:xfrm rot="16200000">
              <a:off x="9252416" y="4284334"/>
              <a:ext cx="44112" cy="387278"/>
            </a:xfrm>
            <a:prstGeom prst="rect">
              <a:avLst/>
            </a:prstGeom>
            <a:solidFill>
              <a:srgbClr val="A14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ACED71-CE28-462C-9F9A-2E5AB604EB9F}"/>
                </a:ext>
              </a:extLst>
            </p:cNvPr>
            <p:cNvSpPr txBox="1"/>
            <p:nvPr/>
          </p:nvSpPr>
          <p:spPr>
            <a:xfrm>
              <a:off x="8736322" y="2493000"/>
              <a:ext cx="1076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4000"/>
              </a:lvl1pPr>
            </a:lstStyle>
            <a:p>
              <a:pPr algn="ctr"/>
              <a:r>
                <a:rPr lang="en-US" altLang="zh-CN" sz="4400" dirty="0">
                  <a:solidFill>
                    <a:srgbClr val="49646E"/>
                  </a:solidFill>
                  <a:latin typeface="Century Gothic" panose="020B0502020202020204" pitchFamily="34" charset="0"/>
                  <a:cs typeface="DokChampa" panose="020B0604020202020204" pitchFamily="34" charset="-34"/>
                </a:rPr>
                <a:t>03</a:t>
              </a:r>
              <a:endParaRPr lang="zh-CN" altLang="en-US" sz="4400" dirty="0">
                <a:solidFill>
                  <a:srgbClr val="49646E"/>
                </a:solidFill>
                <a:latin typeface="Century Gothic" panose="020B0502020202020204" pitchFamily="34" charset="0"/>
                <a:cs typeface="DokChampa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616</Words>
  <Application>Microsoft Office PowerPoint</Application>
  <PresentationFormat>宽屏</PresentationFormat>
  <Paragraphs>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幼圆</vt:lpstr>
      <vt:lpstr>Century Gothic</vt:lpstr>
      <vt:lpstr>方正清刻本悦宋简体</vt:lpstr>
      <vt:lpstr>Arial</vt:lpstr>
      <vt:lpstr>宋体</vt:lpstr>
      <vt:lpstr>微软雅黑</vt:lpstr>
      <vt:lpstr>等线 Light</vt:lpstr>
      <vt:lpstr>DokChampa</vt:lpstr>
      <vt:lpstr>Cambria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 幸云</dc:creator>
  <cp:lastModifiedBy>张 文浩</cp:lastModifiedBy>
  <cp:revision>104</cp:revision>
  <dcterms:created xsi:type="dcterms:W3CDTF">2019-11-05T07:55:13Z</dcterms:created>
  <dcterms:modified xsi:type="dcterms:W3CDTF">2021-11-11T15:12:54Z</dcterms:modified>
</cp:coreProperties>
</file>